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65" r:id="rId4"/>
    <p:sldId id="263" r:id="rId5"/>
    <p:sldId id="266" r:id="rId6"/>
    <p:sldId id="264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348B"/>
    <a:srgbClr val="004A7F"/>
    <a:srgbClr val="B3BFC5"/>
    <a:srgbClr val="D2C7CD"/>
    <a:srgbClr val="EE751B"/>
    <a:srgbClr val="1C9CD9"/>
    <a:srgbClr val="73B72B"/>
    <a:srgbClr val="BCCF00"/>
    <a:srgbClr val="AA1580"/>
    <a:srgbClr val="5625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9" autoAdjust="0"/>
    <p:restoredTop sz="94476" autoAdjust="0"/>
  </p:normalViewPr>
  <p:slideViewPr>
    <p:cSldViewPr>
      <p:cViewPr varScale="1">
        <p:scale>
          <a:sx n="84" d="100"/>
          <a:sy n="84" d="100"/>
        </p:scale>
        <p:origin x="185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Full time </c:v>
                </c:pt>
              </c:strCache>
            </c:strRef>
          </c:tx>
          <c:cat>
            <c:strRef>
              <c:f>Sheet1!$A$2:$A$5</c:f>
              <c:strCache>
                <c:ptCount val="3"/>
                <c:pt idx="2">
                  <c:v>positive engagement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2">
                  <c:v>57.0</c:v>
                </c:pt>
                <c:pt idx="3">
                  <c:v>43.0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>
          <a:sym typeface="Wingdings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Part time</c:v>
                </c:pt>
              </c:strCache>
            </c:strRef>
          </c:tx>
          <c:cat>
            <c:strRef>
              <c:f>Sheet1!$A$2:$A$5</c:f>
              <c:strCache>
                <c:ptCount val="3"/>
                <c:pt idx="2">
                  <c:v>positive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2">
                  <c:v>54.0</c:v>
                </c:pt>
                <c:pt idx="3">
                  <c:v>46.0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Job share</c:v>
                </c:pt>
              </c:strCache>
            </c:strRef>
          </c:tx>
          <c:cat>
            <c:strRef>
              <c:f>Sheet1!$A$2:$A$5</c:f>
              <c:strCache>
                <c:ptCount val="3"/>
                <c:pt idx="2">
                  <c:v>Positive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2">
                  <c:v>61.0</c:v>
                </c:pt>
                <c:pt idx="3">
                  <c:v>39.0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0947BC-A7A7-44B2-8BDB-BBA164D4D407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E919A-C258-4951-B460-E2B2A8FEF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886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Cover style 1 (delete if</a:t>
            </a:r>
            <a:r>
              <a:rPr lang="en-GB" baseline="0" dirty="0" smtClean="0"/>
              <a:t> using cover style 2)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E919A-C258-4951-B460-E2B2A8FEF6D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988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5573-2FEE-41FC-A9D8-69E6A7D0C281}" type="datetimeFigureOut">
              <a:rPr lang="en-GB" smtClean="0"/>
              <a:t>15/05/2018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1785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5573-2FEE-41FC-A9D8-69E6A7D0C281}" type="datetimeFigureOut">
              <a:rPr lang="en-GB" smtClean="0"/>
              <a:t>15/05/2018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360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5573-2FEE-41FC-A9D8-69E6A7D0C281}" type="datetimeFigureOut">
              <a:rPr lang="en-GB" smtClean="0"/>
              <a:t>15/05/2018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553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5573-2FEE-41FC-A9D8-69E6A7D0C281}" type="datetimeFigureOut">
              <a:rPr lang="en-GB" smtClean="0"/>
              <a:t>15/05/2018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570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5573-2FEE-41FC-A9D8-69E6A7D0C281}" type="datetimeFigureOut">
              <a:rPr lang="en-GB" smtClean="0"/>
              <a:t>15/05/2018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3251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5573-2FEE-41FC-A9D8-69E6A7D0C281}" type="datetimeFigureOut">
              <a:rPr lang="en-GB" smtClean="0"/>
              <a:t>15/05/2018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535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5573-2FEE-41FC-A9D8-69E6A7D0C281}" type="datetimeFigureOut">
              <a:rPr lang="en-GB" smtClean="0"/>
              <a:t>15/05/2018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116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5573-2FEE-41FC-A9D8-69E6A7D0C281}" type="datetimeFigureOut">
              <a:rPr lang="en-GB" smtClean="0"/>
              <a:t>15/05/2018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1074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5573-2FEE-41FC-A9D8-69E6A7D0C281}" type="datetimeFigureOut">
              <a:rPr lang="en-GB" smtClean="0"/>
              <a:t>15/05/2018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678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5573-2FEE-41FC-A9D8-69E6A7D0C281}" type="datetimeFigureOut">
              <a:rPr lang="en-GB" smtClean="0"/>
              <a:t>15/05/2018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3694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5573-2FEE-41FC-A9D8-69E6A7D0C281}" type="datetimeFigureOut">
              <a:rPr lang="en-GB" smtClean="0"/>
              <a:t>15/05/2018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0000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35573-2FEE-41FC-A9D8-69E6A7D0C281}" type="datetimeFigureOut">
              <a:rPr lang="en-GB" smtClean="0"/>
              <a:t>15/05/2018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3892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685783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civilserviceworld.com/articles/feature/perm-sec-round-sir-jeremy-heywood-2014" TargetMode="External"/><Relationship Id="rId3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4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5" Type="http://schemas.openxmlformats.org/officeDocument/2006/relationships/image" Target="../media/image8.jpeg"/><Relationship Id="rId6" Type="http://schemas.openxmlformats.org/officeDocument/2006/relationships/image" Target="../media/image9.jpeg"/><Relationship Id="rId7" Type="http://schemas.openxmlformats.org/officeDocument/2006/relationships/image" Target="../media/image10.jpeg"/><Relationship Id="rId8" Type="http://schemas.openxmlformats.org/officeDocument/2006/relationships/image" Target="../media/image11.jpeg"/><Relationship Id="rId9" Type="http://schemas.openxmlformats.org/officeDocument/2006/relationships/image" Target="../media/image12.jpeg"/><Relationship Id="rId10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223" y="5368294"/>
            <a:ext cx="918102" cy="48761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85646" y="5648165"/>
            <a:ext cx="189021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latin typeface="Helvectica"/>
              </a:rPr>
              <a:t>Vision and Objectives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51520" y="1196752"/>
            <a:ext cx="7020780" cy="0"/>
          </a:xfrm>
          <a:prstGeom prst="line">
            <a:avLst/>
          </a:prstGeom>
          <a:ln w="57150">
            <a:solidFill>
              <a:srgbClr val="004A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5932884"/>
            <a:ext cx="9144000" cy="952500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endParaRPr lang="en-GB" dirty="0">
              <a:solidFill>
                <a:srgbClr val="004A7F"/>
              </a:solidFill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251519" y="1272908"/>
            <a:ext cx="8016855" cy="94226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5000"/>
            </a:lvl1pPr>
          </a:lstStyle>
          <a:p>
            <a:r>
              <a:rPr lang="en-US" dirty="0" smtClean="0">
                <a:solidFill>
                  <a:schemeClr val="accent2"/>
                </a:solidFill>
                <a:latin typeface="Helvectica"/>
              </a:rPr>
              <a:t>Benefits for me, benefits for the business: </a:t>
            </a:r>
            <a:br>
              <a:rPr lang="en-US" dirty="0" smtClean="0">
                <a:solidFill>
                  <a:schemeClr val="accent2"/>
                </a:solidFill>
                <a:latin typeface="Helvectica"/>
              </a:rPr>
            </a:br>
            <a:r>
              <a:rPr lang="en-US" b="1" dirty="0" smtClean="0">
                <a:solidFill>
                  <a:schemeClr val="accent2"/>
                </a:solidFill>
                <a:latin typeface="Helvectica"/>
              </a:rPr>
              <a:t>why </a:t>
            </a:r>
            <a:r>
              <a:rPr lang="en-US" b="1" dirty="0" err="1" smtClean="0">
                <a:solidFill>
                  <a:schemeClr val="accent2"/>
                </a:solidFill>
                <a:latin typeface="Helvectica"/>
              </a:rPr>
              <a:t>jobsharing</a:t>
            </a:r>
            <a:r>
              <a:rPr lang="en-US" b="1" dirty="0" smtClean="0">
                <a:solidFill>
                  <a:schemeClr val="accent2"/>
                </a:solidFill>
                <a:latin typeface="Helvectica"/>
              </a:rPr>
              <a:t> works</a:t>
            </a:r>
            <a:r>
              <a:rPr lang="en-US" dirty="0" smtClean="0">
                <a:solidFill>
                  <a:schemeClr val="accent2"/>
                </a:solidFill>
                <a:latin typeface="Helvectica"/>
              </a:rPr>
              <a:t/>
            </a:r>
            <a:br>
              <a:rPr lang="en-US" dirty="0" smtClean="0">
                <a:solidFill>
                  <a:schemeClr val="accent2"/>
                </a:solidFill>
                <a:latin typeface="Helvectica"/>
              </a:rPr>
            </a:br>
            <a:endParaRPr lang="en-GB" dirty="0">
              <a:solidFill>
                <a:schemeClr val="accent2"/>
              </a:solidFill>
              <a:latin typeface="Helvectica"/>
            </a:endParaRPr>
          </a:p>
        </p:txBody>
      </p:sp>
      <p:sp>
        <p:nvSpPr>
          <p:cNvPr id="18" name="Subtitle 2"/>
          <p:cNvSpPr>
            <a:spLocks noGrp="1"/>
          </p:cNvSpPr>
          <p:nvPr>
            <p:ph type="subTitle" idx="1"/>
          </p:nvPr>
        </p:nvSpPr>
        <p:spPr>
          <a:xfrm>
            <a:off x="242932" y="3861048"/>
            <a:ext cx="6480720" cy="285416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z="1500" dirty="0" smtClean="0">
                <a:solidFill>
                  <a:schemeClr val="accent2"/>
                </a:solidFill>
                <a:latin typeface="Helvectica"/>
              </a:rPr>
              <a:t>Beth Chaudhary, Head of Smart Energy Policy, BEIS</a:t>
            </a:r>
            <a:endParaRPr lang="en-GB" sz="1500" dirty="0">
              <a:solidFill>
                <a:schemeClr val="accent2"/>
              </a:solidFill>
              <a:latin typeface="Helvectica"/>
            </a:endParaRPr>
          </a:p>
        </p:txBody>
      </p:sp>
      <p:pic>
        <p:nvPicPr>
          <p:cNvPr id="19" name="Picture 18" descr="Department for Business, Energy and Industrial Strategy crest" title="Department for Business, Energy and Industrial Strateg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910" y="6108198"/>
            <a:ext cx="1196930" cy="635708"/>
          </a:xfrm>
          <a:prstGeom prst="rect">
            <a:avLst/>
          </a:prstGeom>
        </p:spPr>
      </p:pic>
      <p:sp>
        <p:nvSpPr>
          <p:cNvPr id="20" name="Subtitle 2"/>
          <p:cNvSpPr txBox="1">
            <a:spLocks/>
          </p:cNvSpPr>
          <p:nvPr/>
        </p:nvSpPr>
        <p:spPr>
          <a:xfrm>
            <a:off x="251520" y="6311857"/>
            <a:ext cx="5410200" cy="303671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bg1"/>
                </a:solidFill>
                <a:latin typeface="Helvectica"/>
              </a:rPr>
              <a:t>EWIRE 2017</a:t>
            </a:r>
            <a:endParaRPr lang="en-GB" sz="1200" dirty="0">
              <a:solidFill>
                <a:schemeClr val="bg1"/>
              </a:solidFill>
              <a:latin typeface="Helvectica"/>
            </a:endParaRPr>
          </a:p>
        </p:txBody>
      </p:sp>
    </p:spTree>
    <p:extLst>
      <p:ext uri="{BB962C8B-B14F-4D97-AF65-F5344CB8AC3E}">
        <p14:creationId xmlns:p14="http://schemas.microsoft.com/office/powerpoint/2010/main" val="2279327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10" descr="http://i.telegraph.co.uk/multimedia/archive/03089/ant_and_dec_3089986b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12" descr="http://i.telegraph.co.uk/multimedia/archive/03089/ant_and_dec_3089986b.jpg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AutoShape 14" descr="http://i.telegraph.co.uk/multimedia/archive/03089/ant_and_dec_3089986b.jpg"/>
          <p:cNvSpPr>
            <a:spLocks noChangeAspect="1" noChangeArrowheads="1"/>
          </p:cNvSpPr>
          <p:nvPr/>
        </p:nvSpPr>
        <p:spPr bwMode="auto">
          <a:xfrm>
            <a:off x="36830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16" descr="http://i.telegraph.co.uk/multimedia/archive/03089/ant_and_dec_3089986b.jpg"/>
          <p:cNvSpPr>
            <a:spLocks noChangeAspect="1" noChangeArrowheads="1"/>
          </p:cNvSpPr>
          <p:nvPr/>
        </p:nvSpPr>
        <p:spPr bwMode="auto">
          <a:xfrm>
            <a:off x="520700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AutoShape 18" descr="http://i.telegraph.co.uk/multimedia/archive/03089/ant_and_dec_3089986b.jpg"/>
          <p:cNvSpPr>
            <a:spLocks noChangeAspect="1" noChangeArrowheads="1"/>
          </p:cNvSpPr>
          <p:nvPr/>
        </p:nvSpPr>
        <p:spPr bwMode="auto">
          <a:xfrm>
            <a:off x="673100" y="4730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AutoShape 20" descr="http://i.telegraph.co.uk/multimedia/archive/03089/ant_and_dec_3089986b.jpg"/>
          <p:cNvSpPr>
            <a:spLocks noChangeAspect="1" noChangeArrowheads="1"/>
          </p:cNvSpPr>
          <p:nvPr/>
        </p:nvSpPr>
        <p:spPr bwMode="auto">
          <a:xfrm>
            <a:off x="825500" y="6254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AutoShape 22" descr="http://i.telegraph.co.uk/multimedia/archive/03089/ant_and_dec_3089986b.jpg"/>
          <p:cNvSpPr>
            <a:spLocks noChangeAspect="1" noChangeArrowheads="1"/>
          </p:cNvSpPr>
          <p:nvPr/>
        </p:nvSpPr>
        <p:spPr bwMode="auto">
          <a:xfrm>
            <a:off x="977900" y="777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AutoShape 24" descr="http://i.telegraph.co.uk/multimedia/archive/03089/ant_and_dec_3089986b.jpg"/>
          <p:cNvSpPr>
            <a:spLocks noChangeAspect="1" noChangeArrowheads="1"/>
          </p:cNvSpPr>
          <p:nvPr/>
        </p:nvSpPr>
        <p:spPr bwMode="auto">
          <a:xfrm>
            <a:off x="1130300" y="930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AutoShape 26" descr="http://i.telegraph.co.uk/multimedia/archive/03089/ant_and_dec_3089986b.jpg"/>
          <p:cNvSpPr>
            <a:spLocks noChangeAspect="1" noChangeArrowheads="1"/>
          </p:cNvSpPr>
          <p:nvPr/>
        </p:nvSpPr>
        <p:spPr bwMode="auto">
          <a:xfrm>
            <a:off x="1282700" y="1082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52" name="Picture 28" descr="Image result for sir jeremy heywood imag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926" y="2623519"/>
            <a:ext cx="4729609" cy="4229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ounded Rectangular Callout 15"/>
          <p:cNvSpPr/>
          <p:nvPr/>
        </p:nvSpPr>
        <p:spPr>
          <a:xfrm>
            <a:off x="215900" y="777875"/>
            <a:ext cx="4474964" cy="2679701"/>
          </a:xfrm>
          <a:prstGeom prst="wedgeRoundRectCallout">
            <a:avLst>
              <a:gd name="adj1" fmla="val 63796"/>
              <a:gd name="adj2" fmla="val 8465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 smtClean="0">
                <a:latin typeface="Bradley Hand ITC" panose="03070402050302030203" pitchFamily="66" charset="0"/>
              </a:rPr>
              <a:t>“</a:t>
            </a:r>
            <a:r>
              <a:rPr lang="en-GB" sz="54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Any role can be job-shared!</a:t>
            </a:r>
            <a:endParaRPr lang="en-GB" sz="5400" b="1" dirty="0">
              <a:solidFill>
                <a:schemeClr val="tx1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426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033" y="541548"/>
            <a:ext cx="896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Helvectica"/>
              </a:rPr>
              <a:t>What makes a good job share partnership?</a:t>
            </a:r>
            <a:endParaRPr lang="en-GB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1412776"/>
            <a:ext cx="813690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3600" i="1" dirty="0" smtClean="0"/>
              <a:t>Shared objectives and shared success</a:t>
            </a:r>
          </a:p>
          <a:p>
            <a:pPr marL="342900" indent="-342900">
              <a:buAutoNum type="arabicPeriod"/>
            </a:pPr>
            <a:endParaRPr lang="en-GB" sz="3600" i="1" dirty="0" smtClean="0"/>
          </a:p>
          <a:p>
            <a:pPr marL="342900" indent="-342900">
              <a:buAutoNum type="arabicPeriod"/>
            </a:pPr>
            <a:r>
              <a:rPr lang="en-GB" sz="3600" i="1" dirty="0" smtClean="0"/>
              <a:t>Mutual trust and respect</a:t>
            </a:r>
          </a:p>
          <a:p>
            <a:pPr marL="342900" indent="-342900">
              <a:buAutoNum type="arabicPeriod"/>
            </a:pPr>
            <a:endParaRPr lang="en-GB" sz="3600" i="1" dirty="0" smtClean="0"/>
          </a:p>
          <a:p>
            <a:pPr marL="342900" indent="-342900">
              <a:buAutoNum type="arabicPeriod"/>
            </a:pPr>
            <a:r>
              <a:rPr lang="en-GB" sz="3600" i="1" dirty="0" smtClean="0"/>
              <a:t>Equivalent experience and ambition</a:t>
            </a:r>
          </a:p>
          <a:p>
            <a:pPr marL="342900" indent="-342900">
              <a:buAutoNum type="arabicPeriod"/>
            </a:pPr>
            <a:endParaRPr lang="en-GB" sz="3600" i="1" dirty="0" smtClean="0"/>
          </a:p>
          <a:p>
            <a:pPr marL="342900" indent="-342900">
              <a:buAutoNum type="arabicPeriod"/>
            </a:pPr>
            <a:r>
              <a:rPr lang="en-GB" sz="3600" i="1" dirty="0" smtClean="0"/>
              <a:t>Equal level of commitment</a:t>
            </a:r>
          </a:p>
          <a:p>
            <a:pPr marL="342900" indent="-342900">
              <a:buAutoNum type="arabicPeriod"/>
            </a:pPr>
            <a:endParaRPr lang="en-GB" sz="3600" i="1" dirty="0" smtClean="0"/>
          </a:p>
          <a:p>
            <a:pPr marL="342900" indent="-342900">
              <a:buAutoNum type="arabicPeriod"/>
            </a:pPr>
            <a:r>
              <a:rPr lang="en-GB" sz="3600" i="1" dirty="0" smtClean="0"/>
              <a:t>A united front</a:t>
            </a:r>
            <a:endParaRPr lang="en-GB" sz="3600" i="1" dirty="0"/>
          </a:p>
        </p:txBody>
      </p:sp>
    </p:spTree>
    <p:extLst>
      <p:ext uri="{BB962C8B-B14F-4D97-AF65-F5344CB8AC3E}">
        <p14:creationId xmlns:p14="http://schemas.microsoft.com/office/powerpoint/2010/main" val="221625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22429"/>
            <a:ext cx="914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500" dirty="0" smtClean="0">
                <a:latin typeface="Helvectica"/>
              </a:rPr>
              <a:t>How it works – two minds are better than one</a:t>
            </a:r>
            <a:endParaRPr lang="en-GB" sz="3500" dirty="0"/>
          </a:p>
        </p:txBody>
      </p:sp>
      <p:pic>
        <p:nvPicPr>
          <p:cNvPr id="2050" name="Picture 2" descr="http://i.dailymail.co.uk/i/pix/2013/02/23/article-2283194-1782941E000005DC-935_306x5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138" y="1556792"/>
            <a:ext cx="2377723" cy="4141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0314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0670" y="622429"/>
            <a:ext cx="831641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500" dirty="0" smtClean="0">
                <a:latin typeface="Helvectica"/>
              </a:rPr>
              <a:t>Benefits to me – benefits to the business</a:t>
            </a:r>
            <a:endParaRPr lang="en-GB" sz="3500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852145275"/>
              </p:ext>
            </p:extLst>
          </p:nvPr>
        </p:nvGraphicFramePr>
        <p:xfrm>
          <a:off x="0" y="2348880"/>
          <a:ext cx="2736304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146683958"/>
              </p:ext>
            </p:extLst>
          </p:nvPr>
        </p:nvGraphicFramePr>
        <p:xfrm>
          <a:off x="2771800" y="2276872"/>
          <a:ext cx="3168352" cy="2968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4126653529"/>
              </p:ext>
            </p:extLst>
          </p:nvPr>
        </p:nvGraphicFramePr>
        <p:xfrm>
          <a:off x="5940152" y="2276872"/>
          <a:ext cx="3082663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73022" y="3284984"/>
            <a:ext cx="7200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sym typeface="Wingdings"/>
              </a:rPr>
              <a:t></a:t>
            </a:r>
            <a:endParaRPr lang="en-GB" sz="9600" dirty="0"/>
          </a:p>
        </p:txBody>
      </p:sp>
      <p:sp>
        <p:nvSpPr>
          <p:cNvPr id="7" name="TextBox 6"/>
          <p:cNvSpPr txBox="1"/>
          <p:nvPr/>
        </p:nvSpPr>
        <p:spPr>
          <a:xfrm>
            <a:off x="7407654" y="3267968"/>
            <a:ext cx="7200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sym typeface="Wingdings"/>
              </a:rPr>
              <a:t></a:t>
            </a:r>
            <a:endParaRPr lang="en-GB" sz="9600" dirty="0"/>
          </a:p>
        </p:txBody>
      </p:sp>
      <p:sp>
        <p:nvSpPr>
          <p:cNvPr id="8" name="TextBox 7"/>
          <p:cNvSpPr txBox="1"/>
          <p:nvPr/>
        </p:nvSpPr>
        <p:spPr>
          <a:xfrm>
            <a:off x="4282844" y="3270470"/>
            <a:ext cx="7200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sym typeface="Wingdings"/>
              </a:rPr>
              <a:t></a:t>
            </a:r>
            <a:endParaRPr lang="en-GB" sz="9600" dirty="0"/>
          </a:p>
        </p:txBody>
      </p:sp>
      <p:sp>
        <p:nvSpPr>
          <p:cNvPr id="9" name="TextBox 8"/>
          <p:cNvSpPr txBox="1"/>
          <p:nvPr/>
        </p:nvSpPr>
        <p:spPr>
          <a:xfrm>
            <a:off x="1919970" y="1615410"/>
            <a:ext cx="5211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Civil Service People Survey 2017 – engagement index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1379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Graphic spid="4" grpId="0">
        <p:bldAsOne/>
      </p:bldGraphic>
      <p:bldGraphic spid="5" grpId="0">
        <p:bldAsOne/>
      </p:bldGraphic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396331" y="1483525"/>
            <a:ext cx="8482777" cy="4928690"/>
            <a:chOff x="611560" y="1124744"/>
            <a:chExt cx="8928992" cy="5576762"/>
          </a:xfrm>
        </p:grpSpPr>
        <p:sp>
          <p:nvSpPr>
            <p:cNvPr id="4" name="Rectangle 3"/>
            <p:cNvSpPr/>
            <p:nvPr/>
          </p:nvSpPr>
          <p:spPr>
            <a:xfrm>
              <a:off x="7020272" y="1460390"/>
              <a:ext cx="2520280" cy="18158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600" b="1" dirty="0"/>
                <a:t>AMANDA TUKE &amp; </a:t>
              </a:r>
              <a:endParaRPr lang="en-GB" sz="1600" b="1" dirty="0" smtClean="0"/>
            </a:p>
            <a:p>
              <a:r>
                <a:rPr lang="en-GB" sz="1600" b="1" dirty="0" smtClean="0"/>
                <a:t>SAM TAYLOR</a:t>
              </a:r>
            </a:p>
            <a:p>
              <a:r>
                <a:rPr lang="en-GB" sz="1600" b="1" dirty="0" smtClean="0"/>
                <a:t>Croydon </a:t>
              </a:r>
              <a:r>
                <a:rPr lang="en-GB" sz="1600" b="1" dirty="0"/>
                <a:t>Council</a:t>
              </a:r>
            </a:p>
            <a:p>
              <a:r>
                <a:rPr lang="en-GB" sz="1600" b="1" dirty="0"/>
                <a:t>Head of Partnerships &amp; </a:t>
              </a:r>
              <a:endParaRPr lang="en-GB" sz="1600" b="1" dirty="0" smtClean="0"/>
            </a:p>
            <a:p>
              <a:r>
                <a:rPr lang="en-GB" sz="1600" b="1" dirty="0" smtClean="0"/>
                <a:t>Children’s Integrated </a:t>
              </a:r>
            </a:p>
            <a:p>
              <a:r>
                <a:rPr lang="en-GB" sz="1600" b="1" dirty="0" smtClean="0"/>
                <a:t>Commissioning</a:t>
              </a:r>
              <a:r>
                <a:rPr lang="en-GB" sz="1600" dirty="0"/>
                <a:t/>
              </a:r>
              <a:br>
                <a:rPr lang="en-GB" sz="1600" dirty="0"/>
              </a:br>
              <a:endParaRPr lang="en-GB" sz="16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055787" y="5134658"/>
              <a:ext cx="2286000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600" b="1" dirty="0"/>
                <a:t>ANUSHKA ASTHANA </a:t>
              </a:r>
              <a:endParaRPr lang="en-GB" sz="1600" b="1" dirty="0" smtClean="0"/>
            </a:p>
            <a:p>
              <a:r>
                <a:rPr lang="en-GB" sz="1600" b="1" dirty="0" smtClean="0"/>
                <a:t>&amp; </a:t>
              </a:r>
              <a:r>
                <a:rPr lang="en-GB" sz="1600" b="1" dirty="0"/>
                <a:t>HEATHER </a:t>
              </a:r>
              <a:r>
                <a:rPr lang="en-GB" sz="1600" b="1" dirty="0" smtClean="0"/>
                <a:t>STEWART</a:t>
              </a:r>
            </a:p>
            <a:p>
              <a:r>
                <a:rPr lang="en-GB" sz="1600" b="1" dirty="0" smtClean="0"/>
                <a:t>The </a:t>
              </a:r>
              <a:r>
                <a:rPr lang="en-GB" sz="1600" b="1" dirty="0"/>
                <a:t>Guardian</a:t>
              </a:r>
            </a:p>
            <a:p>
              <a:r>
                <a:rPr lang="en-GB" sz="1600" b="1" dirty="0"/>
                <a:t>Joint Political Editor</a:t>
              </a:r>
              <a:endParaRPr lang="en-GB" sz="16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047664" y="3276272"/>
              <a:ext cx="2294123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600" b="1" dirty="0"/>
                <a:t>OLIVIA MCLEOD &amp; </a:t>
              </a:r>
              <a:endParaRPr lang="en-GB" sz="1600" b="1" dirty="0" smtClean="0"/>
            </a:p>
            <a:p>
              <a:r>
                <a:rPr lang="en-GB" sz="1600" b="1" dirty="0" smtClean="0"/>
                <a:t>HELEN CAMERON</a:t>
              </a:r>
            </a:p>
            <a:p>
              <a:r>
                <a:rPr lang="en-GB" sz="1600" b="1" dirty="0" smtClean="0"/>
                <a:t>Scottish </a:t>
              </a:r>
              <a:r>
                <a:rPr lang="en-GB" sz="1600" b="1" dirty="0"/>
                <a:t>Government</a:t>
              </a:r>
            </a:p>
            <a:p>
              <a:r>
                <a:rPr lang="en-GB" sz="1600" b="1" dirty="0"/>
                <a:t>Director for Children </a:t>
              </a:r>
              <a:endParaRPr lang="en-GB" sz="1600" b="1" dirty="0" smtClean="0"/>
            </a:p>
            <a:p>
              <a:r>
                <a:rPr lang="en-GB" sz="1600" b="1" dirty="0" smtClean="0"/>
                <a:t>and </a:t>
              </a:r>
              <a:r>
                <a:rPr lang="en-GB" sz="1600" b="1" dirty="0"/>
                <a:t>Families</a:t>
              </a:r>
              <a:endParaRPr lang="en-GB" sz="1600" dirty="0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611560" y="1124744"/>
              <a:ext cx="7892466" cy="4437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latin typeface="Helvectica"/>
                </a:rPr>
                <a:t>Time wise – 2017 Part time power top 50</a:t>
              </a:r>
              <a:endParaRPr lang="en-GB" sz="2400" b="1" dirty="0"/>
            </a:p>
          </p:txBody>
        </p:sp>
        <p:pic>
          <p:nvPicPr>
            <p:cNvPr id="3074" name="Picture 2" descr="ANGELA KITCHING &amp; HANNAH PEARCE, Age UK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323" y="1568514"/>
              <a:ext cx="786749" cy="16343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ctangle 2"/>
            <p:cNvSpPr/>
            <p:nvPr/>
          </p:nvSpPr>
          <p:spPr>
            <a:xfrm>
              <a:off x="1458247" y="1675009"/>
              <a:ext cx="4246745" cy="103546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GB" sz="1600" b="1" dirty="0"/>
                <a:t>ANGELA KITCHING &amp; </a:t>
              </a:r>
              <a:endParaRPr lang="en-GB" sz="1600" b="1" dirty="0" smtClean="0"/>
            </a:p>
            <a:p>
              <a:r>
                <a:rPr lang="en-GB" sz="1600" b="1" dirty="0" smtClean="0"/>
                <a:t>HANNAH PEARCE</a:t>
              </a:r>
            </a:p>
            <a:p>
              <a:r>
                <a:rPr lang="en-GB" sz="1600" b="1" dirty="0" smtClean="0"/>
                <a:t>Age </a:t>
              </a:r>
              <a:r>
                <a:rPr lang="en-GB" sz="1600" b="1" dirty="0"/>
                <a:t>UK</a:t>
              </a:r>
            </a:p>
            <a:p>
              <a:r>
                <a:rPr lang="en-GB" sz="1600" b="1" dirty="0"/>
                <a:t>Head of External Affairs</a:t>
              </a:r>
              <a:endParaRPr lang="en-GB" sz="1600" dirty="0"/>
            </a:p>
          </p:txBody>
        </p:sp>
        <p:pic>
          <p:nvPicPr>
            <p:cNvPr id="3076" name="Picture 4" descr="AMANDA TUKE &amp; SAM TAYLOR, Croydon Council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7034" y="1556050"/>
              <a:ext cx="767143" cy="15936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78" name="Picture 6" descr="HANNAH BLOXHAM &amp; JULIE TAYLOR, Department for Work and Pensions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323" y="5149942"/>
              <a:ext cx="746904" cy="15515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1375028" y="5201512"/>
              <a:ext cx="4246745" cy="127213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GB" sz="1600" b="1" dirty="0"/>
                <a:t>HANNAH BLOXHAM &amp; </a:t>
              </a:r>
              <a:endParaRPr lang="en-GB" sz="1600" b="1" dirty="0" smtClean="0"/>
            </a:p>
            <a:p>
              <a:r>
                <a:rPr lang="en-GB" sz="1600" b="1" dirty="0" smtClean="0"/>
                <a:t>JULIE </a:t>
              </a:r>
              <a:r>
                <a:rPr lang="en-GB" sz="1600" b="1" dirty="0"/>
                <a:t>TAYLOR, </a:t>
              </a:r>
              <a:endParaRPr lang="en-GB" sz="1600" b="1" dirty="0" smtClean="0"/>
            </a:p>
            <a:p>
              <a:r>
                <a:rPr lang="en-GB" sz="1600" b="1" dirty="0" smtClean="0"/>
                <a:t>DWP</a:t>
              </a:r>
              <a:endParaRPr lang="en-GB" sz="1600" b="1" dirty="0"/>
            </a:p>
            <a:p>
              <a:r>
                <a:rPr lang="en-GB" sz="1600" b="1" dirty="0"/>
                <a:t>HR </a:t>
              </a:r>
              <a:r>
                <a:rPr lang="en-GB" sz="1600" b="1" dirty="0" smtClean="0"/>
                <a:t>Director</a:t>
              </a:r>
              <a:r>
                <a:rPr lang="en-GB" sz="1600" dirty="0"/>
                <a:t/>
              </a:r>
              <a:br>
                <a:rPr lang="en-GB" sz="1600" dirty="0"/>
              </a:br>
              <a:endParaRPr lang="en-GB" sz="1600" dirty="0"/>
            </a:p>
          </p:txBody>
        </p:sp>
        <p:pic>
          <p:nvPicPr>
            <p:cNvPr id="3080" name="Picture 8" descr="CAROLINE LUCAS &amp; JONATHAN BARTLEY, Green Party of England and Wales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8400" y="3247118"/>
              <a:ext cx="815022" cy="16930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4257281" y="3379456"/>
              <a:ext cx="4246745" cy="130172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GB" sz="1600" b="1" dirty="0"/>
                <a:t>CAROLINE LUCAS &amp; </a:t>
              </a:r>
              <a:endParaRPr lang="en-GB" sz="1600" b="1" dirty="0" smtClean="0"/>
            </a:p>
            <a:p>
              <a:r>
                <a:rPr lang="en-GB" sz="1600" b="1" dirty="0" smtClean="0"/>
                <a:t>JONATHAN BARTLEY</a:t>
              </a:r>
            </a:p>
            <a:p>
              <a:r>
                <a:rPr lang="en-GB" sz="1600" b="1" dirty="0" smtClean="0"/>
                <a:t>Green Party</a:t>
              </a:r>
              <a:endParaRPr lang="en-GB" sz="1600" b="1" dirty="0"/>
            </a:p>
            <a:p>
              <a:r>
                <a:rPr lang="en-GB" sz="1600" b="1" dirty="0"/>
                <a:t>Joint Leaders</a:t>
              </a:r>
              <a:r>
                <a:rPr lang="en-GB" dirty="0"/>
                <a:t/>
              </a:r>
              <a:br>
                <a:rPr lang="en-GB" dirty="0"/>
              </a:br>
              <a:endParaRPr lang="en-GB" dirty="0"/>
            </a:p>
          </p:txBody>
        </p:sp>
        <p:pic>
          <p:nvPicPr>
            <p:cNvPr id="3082" name="Picture 10" descr="ANUSHKA ASTHANA &amp; HEATHER STEWART, The Guardian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7035" y="5008441"/>
              <a:ext cx="794864" cy="1651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84" name="Picture 12" descr="LIZ DAVIDSON &amp; IAN SHEPHERD, Home Office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8400" y="1557963"/>
              <a:ext cx="766222" cy="15916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86" name="Picture 14" descr="ALIX AINSLEY &amp; CHARLOTTE CHERRY, Lloyds Banking Group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8658" y="3299099"/>
              <a:ext cx="798448" cy="16586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/>
            <p:cNvSpPr/>
            <p:nvPr/>
          </p:nvSpPr>
          <p:spPr>
            <a:xfrm>
              <a:off x="1426365" y="3365456"/>
              <a:ext cx="4246745" cy="103546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GB" sz="1600" b="1" dirty="0"/>
                <a:t>ALIX AINSLEY &amp; </a:t>
              </a:r>
              <a:endParaRPr lang="en-GB" sz="1600" b="1" dirty="0" smtClean="0"/>
            </a:p>
            <a:p>
              <a:r>
                <a:rPr lang="en-GB" sz="1600" b="1" dirty="0" smtClean="0"/>
                <a:t>CHARLOTTE CHERRY</a:t>
              </a:r>
            </a:p>
            <a:p>
              <a:r>
                <a:rPr lang="en-GB" sz="1600" b="1" dirty="0" smtClean="0"/>
                <a:t>Lloyds </a:t>
              </a:r>
              <a:r>
                <a:rPr lang="en-GB" sz="1600" b="1" dirty="0"/>
                <a:t>Banking Group</a:t>
              </a:r>
            </a:p>
            <a:p>
              <a:r>
                <a:rPr lang="en-GB" sz="1600" b="1" dirty="0"/>
                <a:t>HR </a:t>
              </a:r>
              <a:r>
                <a:rPr lang="en-GB" sz="1600" b="1" dirty="0" smtClean="0"/>
                <a:t>Director</a:t>
              </a:r>
              <a:endParaRPr lang="en-GB" sz="1600" dirty="0"/>
            </a:p>
          </p:txBody>
        </p:sp>
        <p:pic>
          <p:nvPicPr>
            <p:cNvPr id="3088" name="Picture 16" descr="OLIVIA MCLEOD &amp; HELEN CAMERON, Scottish Government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7035" y="3202848"/>
              <a:ext cx="767143" cy="17373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Rectangle 10"/>
            <p:cNvSpPr/>
            <p:nvPr/>
          </p:nvSpPr>
          <p:spPr>
            <a:xfrm>
              <a:off x="4245182" y="5076854"/>
              <a:ext cx="4246745" cy="127213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GB" sz="1600" b="1" dirty="0"/>
                <a:t>CAROLINE PUSEY </a:t>
              </a:r>
              <a:endParaRPr lang="en-GB" sz="1600" b="1" dirty="0" smtClean="0"/>
            </a:p>
            <a:p>
              <a:r>
                <a:rPr lang="en-GB" sz="1600" b="1" dirty="0" smtClean="0"/>
                <a:t>HEATHER MCNAUGHTON</a:t>
              </a:r>
            </a:p>
            <a:p>
              <a:r>
                <a:rPr lang="en-GB" sz="1600" b="1" dirty="0" smtClean="0"/>
                <a:t>Ministry </a:t>
              </a:r>
              <a:r>
                <a:rPr lang="en-GB" sz="1600" b="1" dirty="0"/>
                <a:t>of </a:t>
              </a:r>
              <a:r>
                <a:rPr lang="en-GB" sz="1600" b="1" dirty="0" smtClean="0"/>
                <a:t>Defence</a:t>
              </a:r>
              <a:endParaRPr lang="en-GB" sz="1600" b="1" dirty="0"/>
            </a:p>
            <a:p>
              <a:r>
                <a:rPr lang="en-GB" sz="1600" b="1" dirty="0" smtClean="0"/>
                <a:t>Director</a:t>
              </a:r>
            </a:p>
            <a:p>
              <a:r>
                <a:rPr lang="en-GB" sz="1600" b="1" dirty="0"/>
                <a:t>Service Personnel</a:t>
              </a:r>
              <a:endParaRPr lang="en-GB" sz="1600" dirty="0"/>
            </a:p>
          </p:txBody>
        </p:sp>
        <p:pic>
          <p:nvPicPr>
            <p:cNvPr id="3090" name="Picture 18" descr="CAROLINE PUSEY &amp; HEATHER MCNAUGHTON, Ministry of Defence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8400" y="5008441"/>
              <a:ext cx="815022" cy="16930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angle 7"/>
            <p:cNvSpPr/>
            <p:nvPr/>
          </p:nvSpPr>
          <p:spPr>
            <a:xfrm>
              <a:off x="4188016" y="1623380"/>
              <a:ext cx="2685132" cy="12721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600" b="1" dirty="0"/>
                <a:t>LIZ DAVIDSON &amp; </a:t>
              </a:r>
              <a:endParaRPr lang="en-GB" sz="1600" b="1" dirty="0" smtClean="0"/>
            </a:p>
            <a:p>
              <a:r>
                <a:rPr lang="en-GB" sz="1600" b="1" dirty="0" smtClean="0"/>
                <a:t>IAN SHEPHERD</a:t>
              </a:r>
            </a:p>
            <a:p>
              <a:r>
                <a:rPr lang="en-GB" sz="1600" b="1" dirty="0" smtClean="0"/>
                <a:t>Home </a:t>
              </a:r>
              <a:r>
                <a:rPr lang="en-GB" sz="1600" b="1" dirty="0"/>
                <a:t>Office</a:t>
              </a:r>
            </a:p>
            <a:p>
              <a:r>
                <a:rPr lang="en-GB" sz="1600" b="1" dirty="0"/>
                <a:t>Deputy Director, </a:t>
              </a:r>
              <a:endParaRPr lang="en-GB" sz="1600" b="1" dirty="0" smtClean="0"/>
            </a:p>
            <a:p>
              <a:r>
                <a:rPr lang="en-GB" sz="1600" b="1" dirty="0" smtClean="0"/>
                <a:t>Police Integrity</a:t>
              </a:r>
              <a:endParaRPr lang="en-GB" sz="1600" dirty="0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340670" y="421793"/>
            <a:ext cx="831641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500" dirty="0" smtClean="0">
                <a:latin typeface="Helvectica"/>
              </a:rPr>
              <a:t>Smart and flexible in every sense</a:t>
            </a:r>
            <a:endParaRPr lang="en-GB" sz="3500" dirty="0"/>
          </a:p>
        </p:txBody>
      </p:sp>
    </p:spTree>
    <p:extLst>
      <p:ext uri="{BB962C8B-B14F-4D97-AF65-F5344CB8AC3E}">
        <p14:creationId xmlns:p14="http://schemas.microsoft.com/office/powerpoint/2010/main" val="3658975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2852936"/>
            <a:ext cx="831641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500" dirty="0" smtClean="0">
                <a:latin typeface="Helvectica"/>
              </a:rPr>
              <a:t>Thank you</a:t>
            </a:r>
            <a:endParaRPr lang="en-GB" sz="3500" dirty="0"/>
          </a:p>
        </p:txBody>
      </p:sp>
    </p:spTree>
    <p:extLst>
      <p:ext uri="{BB962C8B-B14F-4D97-AF65-F5344CB8AC3E}">
        <p14:creationId xmlns:p14="http://schemas.microsoft.com/office/powerpoint/2010/main" val="3988543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obshare presentation Beth Chaudhary May 2017">
  <a:themeElements>
    <a:clrScheme name="BEIS Colours">
      <a:dk1>
        <a:srgbClr val="004A7F"/>
      </a:dk1>
      <a:lt1>
        <a:srgbClr val="FFFFFF"/>
      </a:lt1>
      <a:dk2>
        <a:srgbClr val="FFFFFF"/>
      </a:dk2>
      <a:lt2>
        <a:srgbClr val="FFFFFF"/>
      </a:lt2>
      <a:accent1>
        <a:srgbClr val="004A7F"/>
      </a:accent1>
      <a:accent2>
        <a:srgbClr val="55565A"/>
      </a:accent2>
      <a:accent3>
        <a:srgbClr val="73B72B"/>
      </a:accent3>
      <a:accent4>
        <a:srgbClr val="EE751B"/>
      </a:accent4>
      <a:accent5>
        <a:srgbClr val="AA1580"/>
      </a:accent5>
      <a:accent6>
        <a:srgbClr val="CBC1AF"/>
      </a:accent6>
      <a:hlink>
        <a:srgbClr val="1C9CD9"/>
      </a:hlink>
      <a:folHlink>
        <a:srgbClr val="1C9CD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IS-Powerpoint-template-standard-screen-narrow-logo" id="{8D526677-D585-47B1-870F-05844B84F359}" vid="{E8FA540D-7C60-40F8-B78F-6C0EFDE438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Jobshare presentation Beth Chaudhary May 2017</Template>
  <TotalTime>3296</TotalTime>
  <Words>220</Words>
  <Application>Microsoft Macintosh PowerPoint</Application>
  <PresentationFormat>On-screen Show (4:3)</PresentationFormat>
  <Paragraphs>70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Bradley Hand ITC</vt:lpstr>
      <vt:lpstr>Calibri</vt:lpstr>
      <vt:lpstr>Helvectica</vt:lpstr>
      <vt:lpstr>Wingdings</vt:lpstr>
      <vt:lpstr>Jobshare presentation Beth Chaudhary May 2017</vt:lpstr>
      <vt:lpstr>Benefits for me, benefits for the business:  why jobsharing works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DECC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power of being in two places at once: why jobsharing works</dc:title>
  <dc:creator>echaudha</dc:creator>
  <cp:lastModifiedBy>Teresa Godfrey</cp:lastModifiedBy>
  <cp:revision>10</cp:revision>
  <dcterms:created xsi:type="dcterms:W3CDTF">2017-05-22T10:11:05Z</dcterms:created>
  <dcterms:modified xsi:type="dcterms:W3CDTF">2018-05-15T10:15:55Z</dcterms:modified>
</cp:coreProperties>
</file>